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0" y="-914400"/>
            <a:ext cx="5486400" cy="4572000"/>
          </a:xfrm>
          <a:prstGeom prst="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E5BFF"/>
                </a:solidFill>
                <a:latin typeface="Microsoft YaHei"/>
              </a:defRPr>
            </a:pPr>
            <a:r>
              <a:t>SLOTH-EIDO FAMILY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2011680"/>
            <a:ext cx="1371600" cy="38100"/>
          </a:xfrm>
          <a:prstGeom prst="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0"/>
            <a:ext cx="9144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5400" b="1">
                <a:solidFill>
                  <a:srgbClr val="FFFFFF"/>
                </a:solidFill>
                <a:latin typeface="Microsoft YaHei"/>
              </a:defRPr>
            </a:pPr>
            <a:r>
              <a:t>深适 · 成长适配诊断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38328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CCCCCC"/>
                </a:solidFill>
                <a:latin typeface="Microsoft YaHei"/>
              </a:defRPr>
            </a:pPr>
            <a:r>
              <a:t>企业成长阶段 × 数字化就绪度 双轴诊断工具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02336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999999"/>
                </a:solidFill>
                <a:latin typeface="Microsoft YaHei"/>
              </a:defRPr>
            </a:pPr>
            <a:r>
              <a:t>不卖产品先卖认知，不算贡献算瓶颈消除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4754880"/>
            <a:ext cx="2011680" cy="457200"/>
          </a:xfrm>
          <a:prstGeom prst="round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480060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v1.0.0  2026.05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0" y="50292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99999"/>
                </a:solidFill>
                <a:latin typeface="Microsoft YaHei"/>
              </a:defRPr>
            </a:pPr>
            <a:r>
              <a:t>扫码获取技能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E5BFF"/>
                </a:solidFill>
                <a:latin typeface="Microsoft YaHei"/>
              </a:defRPr>
            </a:pPr>
            <a:r>
              <a:t>核心理念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914400"/>
            <a:ext cx="1097280" cy="38100"/>
          </a:xfrm>
          <a:prstGeom prst="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28016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FFFFF"/>
                </a:solidFill>
                <a:latin typeface="Microsoft YaHei"/>
              </a:defRPr>
            </a:pPr>
            <a:r>
              <a:t>「深适」— 慢一点，深一度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286000"/>
            <a:ext cx="100584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CCCCCC"/>
                </a:solidFill>
                <a:latin typeface="Microsoft YaHei"/>
              </a:defRPr>
            </a:pPr>
            <a:r>
              <a:t>• 深：深度诊断而非表面扫描，深挖企业成长阶段与数字化就绪度之间的适配关系</a:t>
            </a:r>
            <a:br/>
            <a:br/>
            <a:r>
              <a:t>• 适：适配而非改造，找到企业当前成长阶段最适合的数字化路径，而非推倒重来</a:t>
            </a:r>
            <a:br/>
            <a:br/>
            <a:r>
              <a:t>• 目标：通过深度诊断，找到企业成长与数字化之间的最佳适配点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4754880"/>
            <a:ext cx="10515600" cy="1371600"/>
          </a:xfrm>
          <a:prstGeom prst="roundRect">
            <a:avLst/>
          </a:prstGeom>
          <a:solidFill>
            <a:srgbClr val="141A2E"/>
          </a:solidFill>
          <a:ln w="12700">
            <a:solidFill>
              <a:srgbClr val="2E5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5029200"/>
            <a:ext cx="9601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2E5BFF"/>
                </a:solidFill>
                <a:latin typeface="Microsoft YaHei"/>
              </a:defRPr>
            </a:pPr>
            <a:r>
              <a:t>不卖产品先卖认知，不算贡献算瓶颈消除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E5BFF"/>
                </a:solidFill>
                <a:latin typeface="Microsoft YaHei"/>
              </a:defRPr>
            </a:pPr>
            <a:r>
              <a:t>双轴诊断模型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777240"/>
            <a:ext cx="1371600" cy="38100"/>
          </a:xfrm>
          <a:prstGeom prst="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731520" y="1097280"/>
            <a:ext cx="5029200" cy="256032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2E5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2801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2E5BFF"/>
                </a:solidFill>
                <a:latin typeface="Microsoft YaHei"/>
              </a:defRPr>
            </a:pPr>
            <a:r>
              <a:t>横轴 · 企业成长阶段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73736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99999"/>
                </a:solidFill>
                <a:latin typeface="Microsoft YaHei"/>
              </a:defRPr>
            </a:pPr>
            <a:r>
              <a:t>格雷纳五阶段模型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194560"/>
            <a:ext cx="4572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CCCCC"/>
                </a:solidFill>
                <a:latin typeface="Microsoft YaHei"/>
              </a:defRPr>
            </a:pPr>
            <a:r>
              <a:t>创业期 → 成长期 → 扩张期 → 成熟期 → 整合期</a:t>
            </a:r>
            <a:br/>
            <a:br/>
            <a:r>
              <a:t>识别企业所处阶段及面临的管理危机：</a:t>
            </a:r>
            <a:br/>
            <a:r>
              <a:t>领导力危机 → 自主性危机 → 控制危机 → 官僚化危机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097280"/>
            <a:ext cx="5029200" cy="256032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2E5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801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2E5BFF"/>
                </a:solidFill>
                <a:latin typeface="Microsoft YaHei"/>
              </a:defRPr>
            </a:pPr>
            <a:r>
              <a:t>纵轴 · 数字化就绪度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173736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99999"/>
                </a:solidFill>
                <a:latin typeface="Microsoft YaHei"/>
              </a:defRPr>
            </a:pPr>
            <a:r>
              <a:t>三级能力模型 + AI就绪度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2194560"/>
            <a:ext cx="4572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CCCCC"/>
                </a:solidFill>
                <a:latin typeface="Microsoft YaHei"/>
              </a:defRPr>
            </a:pPr>
            <a:r>
              <a:t>L1 效率层：线下流程搬到线上</a:t>
            </a:r>
            <a:br/>
            <a:r>
              <a:t>L2 重构层：用数字化重新设计流程</a:t>
            </a:r>
            <a:br/>
            <a:r>
              <a:t>L3 定义层：数字化创造新增长逻辑</a:t>
            </a:r>
            <a:br/>
            <a:r>
              <a:t>+ AI 就绪度评估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40233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Microsoft YaHei"/>
              </a:defRPr>
            </a:pPr>
            <a:r>
              <a:t>诊断产出：当前站位 → 目标站位 → 桥梁规划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86000" y="4663440"/>
            <a:ext cx="2011680" cy="548640"/>
          </a:xfrm>
          <a:prstGeom prst="round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286000" y="470916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认知对齐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2090320503119" y="4800600"/>
            <a:ext cx="457200" cy="274320"/>
          </a:xfrm>
          <a:prstGeom prst="rightArrow">
            <a:avLst/>
          </a:prstGeom>
          <a:solidFill>
            <a:srgbClr val="9999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5029200" y="4663440"/>
            <a:ext cx="2011680" cy="548640"/>
          </a:xfrm>
          <a:prstGeom prst="round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0" y="470916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流程适配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598702583120" y="4800600"/>
            <a:ext cx="457200" cy="274320"/>
          </a:xfrm>
          <a:prstGeom prst="rightArrow">
            <a:avLst/>
          </a:prstGeom>
          <a:solidFill>
            <a:srgbClr val="9999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772400" y="4663440"/>
            <a:ext cx="2011680" cy="548640"/>
          </a:xfrm>
          <a:prstGeom prst="round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0" y="470916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能力建设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E5BFF"/>
                </a:solidFill>
                <a:latin typeface="Microsoft YaHei"/>
              </a:defRPr>
            </a:pPr>
            <a:r>
              <a:t>七大应用场景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685800"/>
            <a:ext cx="1371600" cy="38100"/>
          </a:xfrm>
          <a:prstGeom prst="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731520" y="1005840"/>
            <a:ext cx="2468880" cy="228600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188720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FFFFFF"/>
                </a:solidFill>
                <a:latin typeface="Microsoft YaHei"/>
              </a:defRPr>
            </a:pPr>
            <a:r>
              <a:t>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售前诊断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28600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999999"/>
                </a:solidFill>
                <a:latin typeface="Microsoft YaHei"/>
              </a:defRPr>
            </a:pPr>
            <a:r>
              <a:t>首次接触客户，全流程20-40分钟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74720" y="1005840"/>
            <a:ext cx="2468880" cy="228600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474720" y="1188720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FFFFFF"/>
                </a:solidFill>
                <a:latin typeface="Microsoft YaHei"/>
              </a:defRPr>
            </a:pPr>
            <a:r>
              <a:t>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74720" y="1828800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项目升级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1880" y="228600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999999"/>
                </a:solidFill>
                <a:latin typeface="Microsoft YaHei"/>
              </a:defRPr>
            </a:pPr>
            <a:r>
              <a:t>已有客户/系统，推动加模块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17920" y="1005840"/>
            <a:ext cx="2468880" cy="228600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217920" y="1188720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FFFFFF"/>
                </a:solidFill>
                <a:latin typeface="Microsoft YaHei"/>
              </a:defRPr>
            </a:pPr>
            <a:r>
              <a:t>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1828800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M&amp;A整合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55080" y="228600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999999"/>
                </a:solidFill>
                <a:latin typeface="Microsoft YaHei"/>
              </a:defRPr>
            </a:pPr>
            <a:r>
              <a:t>两家企业合并后的系统摸底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961120" y="1005840"/>
            <a:ext cx="2468880" cy="228600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961120" y="1188720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FFFFFF"/>
                </a:solidFill>
                <a:latin typeface="Microsoft YaHei"/>
              </a:defRPr>
            </a:pPr>
            <a:r>
              <a:t>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61120" y="1828800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新CIO上任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98280" y="228600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999999"/>
                </a:solidFill>
                <a:latin typeface="Microsoft YaHei"/>
              </a:defRPr>
            </a:pPr>
            <a:r>
              <a:t>摸底数字化家底，15分钟出报告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1520" y="3749039"/>
            <a:ext cx="2468880" cy="228600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3931919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FFFFFF"/>
                </a:solidFill>
                <a:latin typeface="Microsoft YaHei"/>
              </a:defRPr>
            </a:pPr>
            <a:r>
              <a:t>🏥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571999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年度体检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029199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999999"/>
                </a:solidFill>
                <a:latin typeface="Microsoft YaHei"/>
              </a:defRPr>
            </a:pPr>
            <a:r>
              <a:t>已有基线，追踪年度变化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474720" y="3749039"/>
            <a:ext cx="2468880" cy="228600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474720" y="3931919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FFFFFF"/>
                </a:solidFill>
                <a:latin typeface="Microsoft YaHei"/>
              </a:defRPr>
            </a:pPr>
            <a:r>
              <a:t>📊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474720" y="4571999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指标看板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11880" y="5029199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999999"/>
                </a:solidFill>
                <a:latin typeface="Microsoft YaHei"/>
              </a:defRPr>
            </a:pPr>
            <a:r>
              <a:t>不看诊断，只看实时成长指标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217920" y="3749039"/>
            <a:ext cx="2468880" cy="228600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217920" y="3931919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FFFFFF"/>
                </a:solidFill>
                <a:latin typeface="Microsoft YaHei"/>
              </a:defRPr>
            </a:pPr>
            <a:r>
              <a:t>🛒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17920" y="4571999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选型前置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55080" y="5029199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999999"/>
                </a:solidFill>
                <a:latin typeface="Microsoft YaHei"/>
              </a:defRPr>
            </a:pPr>
            <a:r>
              <a:t>不确定该上什么系统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961120" y="3749039"/>
            <a:ext cx="2468880" cy="228600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961120" y="3931919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FFFFFF"/>
                </a:solidFill>
                <a:latin typeface="Microsoft YaHei"/>
              </a:defRPr>
            </a:pPr>
            <a:r>
              <a:t>⚡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961120" y="4571999"/>
            <a:ext cx="24688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快捷模式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098280" y="5029199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999999"/>
                </a:solidFill>
                <a:latin typeface="Microsoft YaHei"/>
              </a:defRPr>
            </a:pPr>
            <a:r>
              <a:t>5分钟快速摸底，简版报告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E5BFF"/>
                </a:solidFill>
                <a:latin typeface="Microsoft YaHei"/>
              </a:defRPr>
            </a:pPr>
            <a:r>
              <a:t>三级指标体系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777240"/>
            <a:ext cx="1371600" cy="38100"/>
          </a:xfrm>
          <a:prstGeom prst="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731520" y="1097280"/>
            <a:ext cx="1097280" cy="1188720"/>
          </a:xfrm>
          <a:prstGeom prst="round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18872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L1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737360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2E5BFF"/>
                </a:solidFill>
                <a:latin typeface="Microsoft YaHei"/>
              </a:defRPr>
            </a:pPr>
            <a:r>
              <a:t>50%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109728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L1 效率层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150876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999999"/>
                </a:solidFill>
                <a:latin typeface="Microsoft YaHei"/>
              </a:defRPr>
            </a:pPr>
            <a:r>
              <a:t>把线下流程搬到线上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192024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CCCCCC"/>
                </a:solidFill>
                <a:latin typeface="Microsoft YaHei"/>
              </a:defRPr>
            </a:pPr>
            <a:r>
              <a:t>覆盖率 · 使用率 · 数据准确性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0" y="1097280"/>
            <a:ext cx="5486400" cy="118872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126480" y="128016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99999"/>
                </a:solidFill>
                <a:latin typeface="Microsoft YaHei"/>
              </a:defRPr>
            </a:pPr>
            <a:r>
              <a:t>评估题目: Q6-Q9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2560320"/>
            <a:ext cx="1097280" cy="1188720"/>
          </a:xfrm>
          <a:prstGeom prst="roundRect">
            <a:avLst/>
          </a:prstGeom>
          <a:solidFill>
            <a:srgbClr val="12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265176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L2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200400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999999"/>
                </a:solidFill>
                <a:latin typeface="Microsoft YaHei"/>
              </a:defRPr>
            </a:pPr>
            <a:r>
              <a:t>30%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11680" y="256032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L2 重构层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11680" y="297180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999999"/>
                </a:solidFill>
                <a:latin typeface="Microsoft YaHei"/>
              </a:defRPr>
            </a:pPr>
            <a:r>
              <a:t>用数字化重新设计流程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11680" y="338328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CCCCCC"/>
                </a:solidFill>
                <a:latin typeface="Microsoft YaHei"/>
              </a:defRPr>
            </a:pPr>
            <a:r>
              <a:t>流程优化深度 · 跨系统协同度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943600" y="2560320"/>
            <a:ext cx="5486400" cy="118872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126480" y="274320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99999"/>
                </a:solidFill>
                <a:latin typeface="Microsoft YaHei"/>
              </a:defRPr>
            </a:pPr>
            <a:r>
              <a:t>评估题目: Q10-Q13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1520" y="4023360"/>
            <a:ext cx="1097280" cy="1188720"/>
          </a:xfrm>
          <a:prstGeom prst="roundRect">
            <a:avLst/>
          </a:prstGeom>
          <a:solidFill>
            <a:srgbClr val="12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411480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L3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663440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999999"/>
                </a:solidFill>
                <a:latin typeface="Microsoft YaHei"/>
              </a:defRPr>
            </a:pPr>
            <a:r>
              <a:t>20%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11680" y="402336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L3 定义层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11680" y="443484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999999"/>
                </a:solidFill>
                <a:latin typeface="Microsoft YaHei"/>
              </a:defRPr>
            </a:pPr>
            <a:r>
              <a:t>数字化创造新增长逻辑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11680" y="484632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CCCCCC"/>
                </a:solidFill>
                <a:latin typeface="Microsoft YaHei"/>
              </a:defRPr>
            </a:pPr>
            <a:r>
              <a:t>创新应用 · 平台化 · AI集成度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943600" y="4023360"/>
            <a:ext cx="5486400" cy="118872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126480" y="420624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99999"/>
                </a:solidFill>
                <a:latin typeface="Microsoft YaHei"/>
              </a:defRPr>
            </a:pPr>
            <a:r>
              <a:t>评估题目: Q14-Q17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31520" y="5394960"/>
            <a:ext cx="10698480" cy="914400"/>
          </a:xfrm>
          <a:prstGeom prst="roundRect">
            <a:avLst/>
          </a:prstGeom>
          <a:solidFill>
            <a:srgbClr val="141A2E"/>
          </a:solidFill>
          <a:ln w="12700">
            <a:solidFill>
              <a:srgbClr val="2E5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14400" y="55321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2E5BFF"/>
                </a:solidFill>
                <a:latin typeface="Microsoft YaHei"/>
              </a:defRPr>
            </a:pPr>
            <a:r>
              <a:t>+ AI 就绪度评估 (Q14-Q18)  ·  低于40分提示「不建议上AI」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E5BFF"/>
                </a:solidFill>
                <a:latin typeface="Microsoft YaHei"/>
              </a:defRPr>
            </a:pPr>
            <a:r>
              <a:t>系统对接能力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777240"/>
            <a:ext cx="1371600" cy="38100"/>
          </a:xfrm>
          <a:prstGeom prst="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已适配 ERP 系统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CCCCC"/>
                </a:solidFill>
                <a:latin typeface="Microsoft YaHei"/>
              </a:defRPr>
            </a:pPr>
            <a:r>
              <a:t>▸ 金蝶 AI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14800" y="1645920"/>
            <a:ext cx="1097280" cy="32004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2E5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114800" y="166420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E5BFF"/>
                </a:solidFill>
                <a:latin typeface="Microsoft YaHei"/>
              </a:defRPr>
            </a:pPr>
            <a:r>
              <a:t>已适配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4028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CCCCC"/>
                </a:solidFill>
                <a:latin typeface="Microsoft YaHei"/>
              </a:defRPr>
            </a:pPr>
            <a:r>
              <a:t>▸ 金蝶云星空旗舰版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14800" y="2240280"/>
            <a:ext cx="1097280" cy="32004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2E5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114800" y="225856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E5BFF"/>
                </a:solidFill>
                <a:latin typeface="Microsoft YaHei"/>
              </a:defRPr>
            </a:pPr>
            <a:r>
              <a:t>已适配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83464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CCCCC"/>
                </a:solidFill>
                <a:latin typeface="Microsoft YaHei"/>
              </a:defRPr>
            </a:pPr>
            <a:r>
              <a:t>▸ 金蝶云星空企业版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114800" y="2834640"/>
            <a:ext cx="1097280" cy="32004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2E5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14800" y="285292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2E5BFF"/>
                </a:solidFill>
                <a:latin typeface="Microsoft YaHei"/>
              </a:defRPr>
            </a:pPr>
            <a:r>
              <a:t>已适配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34290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CCCCC"/>
                </a:solidFill>
                <a:latin typeface="Microsoft YaHei"/>
              </a:defRPr>
            </a:pPr>
            <a:r>
              <a:t>▸ 用友 U8+ / YonSuite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14800" y="3429000"/>
            <a:ext cx="1097280" cy="32004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9999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114800" y="344728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99999"/>
                </a:solidFill>
                <a:latin typeface="Microsoft YaHei"/>
              </a:defRPr>
            </a:pPr>
            <a:r>
              <a:t>规划中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CCCCC"/>
                </a:solidFill>
                <a:latin typeface="Microsoft YaHei"/>
              </a:defRPr>
            </a:pPr>
            <a:r>
              <a:t>▸ SAP S/4HANA / B1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114800" y="4023360"/>
            <a:ext cx="1097280" cy="32004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9999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114800" y="404164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99999"/>
                </a:solidFill>
                <a:latin typeface="Microsoft YaHei"/>
              </a:defRPr>
            </a:pPr>
            <a:r>
              <a:t>规划中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461772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CCCCC"/>
                </a:solidFill>
                <a:latin typeface="Microsoft YaHei"/>
              </a:defRPr>
            </a:pPr>
            <a:r>
              <a:t>▸ Oracle NetSuite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114800" y="4617720"/>
            <a:ext cx="1097280" cy="32004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9999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114800" y="463600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999999"/>
                </a:solidFill>
                <a:latin typeface="Microsoft YaHei"/>
              </a:defRPr>
            </a:pPr>
            <a:r>
              <a:t>规划中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3600" y="109728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对接能力</a:t>
            </a:r>
          </a:p>
        </p:txBody>
      </p:sp>
      <p:sp>
        <p:nvSpPr>
          <p:cNvPr id="24" name="Oval 23"/>
          <p:cNvSpPr/>
          <p:nvPr/>
        </p:nvSpPr>
        <p:spPr>
          <a:xfrm>
            <a:off x="5943600" y="1737360"/>
            <a:ext cx="137160" cy="137160"/>
          </a:xfrm>
          <a:prstGeom prst="ellipse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17920" y="164592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CCCCC"/>
                </a:solidFill>
                <a:latin typeface="Microsoft YaHei"/>
              </a:defRPr>
            </a:pPr>
            <a:r>
              <a:t>DB 只读直连（推荐）</a:t>
            </a:r>
          </a:p>
        </p:txBody>
      </p:sp>
      <p:sp>
        <p:nvSpPr>
          <p:cNvPr id="26" name="Oval 25"/>
          <p:cNvSpPr/>
          <p:nvPr/>
        </p:nvSpPr>
        <p:spPr>
          <a:xfrm>
            <a:off x="5943600" y="2331720"/>
            <a:ext cx="137160" cy="137160"/>
          </a:xfrm>
          <a:prstGeom prst="ellipse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217920" y="224028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CCCCC"/>
                </a:solidFill>
                <a:latin typeface="Microsoft YaHei"/>
              </a:defRPr>
            </a:pPr>
            <a:r>
              <a:t>API 连接器</a:t>
            </a:r>
          </a:p>
        </p:txBody>
      </p:sp>
      <p:sp>
        <p:nvSpPr>
          <p:cNvPr id="28" name="Oval 27"/>
          <p:cNvSpPr/>
          <p:nvPr/>
        </p:nvSpPr>
        <p:spPr>
          <a:xfrm>
            <a:off x="5943600" y="2926080"/>
            <a:ext cx="137160" cy="137160"/>
          </a:xfrm>
          <a:prstGeom prst="ellipse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217920" y="283464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CCCCC"/>
                </a:solidFill>
                <a:latin typeface="Microsoft YaHei"/>
              </a:defRPr>
            </a:pPr>
            <a:r>
              <a:t>文件导入（CSV/JSON）</a:t>
            </a:r>
          </a:p>
        </p:txBody>
      </p:sp>
      <p:sp>
        <p:nvSpPr>
          <p:cNvPr id="30" name="Oval 29"/>
          <p:cNvSpPr/>
          <p:nvPr/>
        </p:nvSpPr>
        <p:spPr>
          <a:xfrm>
            <a:off x="5943600" y="3520440"/>
            <a:ext cx="137160" cy="137160"/>
          </a:xfrm>
          <a:prstGeom prst="ellipse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217920" y="342900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CCCCC"/>
                </a:solidFill>
                <a:latin typeface="Microsoft YaHei"/>
              </a:defRPr>
            </a:pPr>
            <a:r>
              <a:t>数据标准模板</a:t>
            </a:r>
          </a:p>
        </p:txBody>
      </p:sp>
      <p:sp>
        <p:nvSpPr>
          <p:cNvPr id="32" name="Oval 31"/>
          <p:cNvSpPr/>
          <p:nvPr/>
        </p:nvSpPr>
        <p:spPr>
          <a:xfrm>
            <a:off x="5943600" y="4114800"/>
            <a:ext cx="137160" cy="137160"/>
          </a:xfrm>
          <a:prstGeom prst="ellipse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217920" y="402336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CCCCC"/>
                </a:solidFill>
                <a:latin typeface="Microsoft YaHei"/>
              </a:defRPr>
            </a:pPr>
            <a:r>
              <a:t>交叉验证：扫描 vs 问卷</a:t>
            </a:r>
          </a:p>
        </p:txBody>
      </p:sp>
      <p:sp>
        <p:nvSpPr>
          <p:cNvPr id="34" name="Oval 33"/>
          <p:cNvSpPr/>
          <p:nvPr/>
        </p:nvSpPr>
        <p:spPr>
          <a:xfrm>
            <a:off x="5943600" y="4709160"/>
            <a:ext cx="137160" cy="137160"/>
          </a:xfrm>
          <a:prstGeom prst="ellipse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217920" y="461772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CCCCCC"/>
                </a:solidFill>
                <a:latin typeface="Microsoft YaHei"/>
              </a:defRPr>
            </a:pPr>
            <a:r>
              <a:t>差异标记：高估/低估/一致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E5BFF"/>
                </a:solidFill>
                <a:latin typeface="Microsoft YaHei"/>
              </a:defRPr>
            </a:pPr>
            <a:r>
              <a:t>输出成果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777240"/>
            <a:ext cx="1097280" cy="38100"/>
          </a:xfrm>
          <a:prstGeom prst="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731520" y="1097280"/>
            <a:ext cx="5029200" cy="155448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23444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2E5BFF"/>
                </a:solidFill>
                <a:latin typeface="Microsoft YaHei"/>
              </a:defRPr>
            </a:pPr>
            <a:r>
              <a:t>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54480" y="123444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HTML 诊断报告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54480" y="160020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99999"/>
                </a:solidFill>
                <a:latin typeface="Microsoft YaHei"/>
              </a:defRPr>
            </a:pPr>
            <a:r>
              <a:t>6章节+产品衔接，内置打印按钮，一键导出PDF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097280"/>
            <a:ext cx="5029200" cy="155448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3444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2E5BFF"/>
                </a:solidFill>
                <a:latin typeface="Microsoft YaHei"/>
              </a:defRPr>
            </a:pPr>
            <a:r>
              <a:t>📊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0" y="123444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可视化对比报告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40880" y="160020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99999"/>
                </a:solidFill>
                <a:latin typeface="Microsoft YaHei"/>
              </a:defRPr>
            </a:pPr>
            <a:r>
              <a:t>雷达图/柱状图/环形图/气泡图，多客户对比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2926080"/>
            <a:ext cx="5029200" cy="155448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306324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2E5BFF"/>
                </a:solidFill>
                <a:latin typeface="Microsoft YaHei"/>
              </a:defRPr>
            </a:pPr>
            <a:r>
              <a:t>📈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306324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基线追踪报告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342900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99999"/>
                </a:solidFill>
                <a:latin typeface="Microsoft YaHei"/>
              </a:defRPr>
            </a:pPr>
            <a:r>
              <a:t>上线前vs上线后对比，阶段穿越验证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2926080"/>
            <a:ext cx="5029200" cy="155448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306324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2E5BFF"/>
                </a:solidFill>
                <a:latin typeface="Microsoft YaHei"/>
              </a:defRPr>
            </a:pPr>
            <a:r>
              <a:t>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40880" y="306324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系统扫描报告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40880" y="342900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99999"/>
                </a:solidFill>
                <a:latin typeface="Microsoft YaHei"/>
              </a:defRPr>
            </a:pPr>
            <a:r>
              <a:t>含交叉验证结果，标记高估/低估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1520" y="4754880"/>
            <a:ext cx="5029200" cy="155448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14400" y="489204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2E5BFF"/>
                </a:solidFill>
                <a:latin typeface="Microsoft YaHei"/>
              </a:defRPr>
            </a:pPr>
            <a:r>
              <a:t>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54480" y="489204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指标看板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54480" y="525780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99999"/>
                </a:solidFill>
                <a:latin typeface="Microsoft YaHei"/>
              </a:defRPr>
            </a:pPr>
            <a:r>
              <a:t>三级指标展开+月度趋势+系统模块视图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7920" y="4754880"/>
            <a:ext cx="5029200" cy="1554480"/>
          </a:xfrm>
          <a:prstGeom prst="roundRect">
            <a:avLst/>
          </a:prstGeom>
          <a:solidFill>
            <a:srgbClr val="121628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0" y="489204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2E5BFF"/>
                </a:solidFill>
                <a:latin typeface="Microsoft YaHei"/>
              </a:defRPr>
            </a:pPr>
            <a:r>
              <a:t>📝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40880" y="489204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阶段性小结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40880" y="525780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99999"/>
                </a:solidFill>
                <a:latin typeface="Microsoft YaHei"/>
              </a:defRPr>
            </a:pPr>
            <a:r>
              <a:t>部分完成时自动输出，标注未评估项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2E5BFF"/>
                </a:solidFill>
                <a:latin typeface="Microsoft YaHei"/>
              </a:defRPr>
            </a:pPr>
            <a:r>
              <a:t>快速使用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777240"/>
            <a:ext cx="1097280" cy="38100"/>
          </a:xfrm>
          <a:prstGeom prst="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09728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CCCCCC"/>
                </a:solidFill>
                <a:latin typeface="Microsoft YaHei"/>
              </a:defRPr>
            </a:pPr>
            <a:r>
              <a:t>在 QoderWork 对话中输入以下任一方式触发：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457200" cy="457200"/>
          </a:xfrm>
          <a:prstGeom prst="round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87452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71600" y="1828800"/>
            <a:ext cx="9601200" cy="548640"/>
          </a:xfrm>
          <a:prstGeom prst="roundRect">
            <a:avLst/>
          </a:prstGeom>
          <a:solidFill>
            <a:srgbClr val="0D1222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554480" y="192024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FFFFFF"/>
                </a:solidFill>
                <a:latin typeface="Microsoft YaHei"/>
              </a:defRPr>
            </a:pPr>
            <a:r>
              <a:t>/sloth-growthdigital-eido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2834640"/>
            <a:ext cx="457200" cy="457200"/>
          </a:xfrm>
          <a:prstGeom prst="round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288036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371600" y="2834640"/>
            <a:ext cx="9601200" cy="548640"/>
          </a:xfrm>
          <a:prstGeom prst="roundRect">
            <a:avLst/>
          </a:prstGeom>
          <a:solidFill>
            <a:srgbClr val="0D1222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554480" y="292608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FFFFFF"/>
                </a:solidFill>
                <a:latin typeface="Microsoft YaHei"/>
              </a:defRPr>
            </a:pPr>
            <a:r>
              <a:t>/growthcheck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3840480"/>
            <a:ext cx="457200" cy="457200"/>
          </a:xfrm>
          <a:prstGeom prst="round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88620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371600" y="3840480"/>
            <a:ext cx="9601200" cy="548640"/>
          </a:xfrm>
          <a:prstGeom prst="roundRect">
            <a:avLst/>
          </a:prstGeom>
          <a:solidFill>
            <a:srgbClr val="0D1222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554480" y="39319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FFFFFF"/>
                </a:solidFill>
                <a:latin typeface="Microsoft YaHei"/>
              </a:defRPr>
            </a:pPr>
            <a:r>
              <a:t>帮 [企业名] 做成长适配诊断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4846320"/>
            <a:ext cx="457200" cy="457200"/>
          </a:xfrm>
          <a:prstGeom prst="round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4892040"/>
            <a:ext cx="457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371600" y="4846320"/>
            <a:ext cx="9601200" cy="548640"/>
          </a:xfrm>
          <a:prstGeom prst="roundRect">
            <a:avLst/>
          </a:prstGeom>
          <a:solidFill>
            <a:srgbClr val="0D1222"/>
          </a:solidFill>
          <a:ln w="12700">
            <a:solidFill>
              <a:srgbClr val="1E24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554480" y="4937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FFFFFF"/>
                </a:solidFill>
                <a:latin typeface="Microsoft YaHei"/>
              </a:defRPr>
            </a:pPr>
            <a:r>
              <a:t>AI 就绪度评估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566928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>
                <a:solidFill>
                  <a:srgbClr val="999999"/>
                </a:solidFill>
                <a:latin typeface="Microsoft YaHei"/>
              </a:defRPr>
            </a:pPr>
            <a:r>
              <a:t>系统会引导完成诊断流程，最终输出 HTML 诊断报告，可直接交付客户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E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828800" y="-1828800"/>
            <a:ext cx="7315200" cy="7315200"/>
          </a:xfrm>
          <a:prstGeom prst="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>
                <a:solidFill>
                  <a:srgbClr val="FFFFFF"/>
                </a:solidFill>
                <a:latin typeface="Microsoft YaHei"/>
              </a:defRPr>
            </a:pPr>
            <a:r>
              <a:t>深适 · 成长适配诊断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0175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999999"/>
                </a:solidFill>
                <a:latin typeface="Microsoft YaHei"/>
              </a:defRPr>
            </a:pPr>
            <a:r>
              <a:t>Enterprise Growth Stage × Digital Readiness Diagnostic Tool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3657600"/>
            <a:ext cx="1828800" cy="38100"/>
          </a:xfrm>
          <a:prstGeom prst="rect">
            <a:avLst/>
          </a:prstGeom>
          <a:solidFill>
            <a:srgbClr val="2E5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393192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2E5BFF"/>
                </a:solidFill>
                <a:latin typeface="Microsoft YaHei"/>
              </a:defRPr>
            </a:pPr>
            <a:r>
              <a:t>慢一点，深一度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5720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999999"/>
                </a:solidFill>
                <a:latin typeface="Microsoft YaHei"/>
              </a:defRPr>
            </a:pPr>
            <a:r>
              <a:t>树懒老K  ·  Sloth-Eido Family  ·  v1.0.0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0" y="411480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999999"/>
                </a:solidFill>
                <a:latin typeface="Microsoft YaHei"/>
              </a:defRPr>
            </a:pPr>
            <a:r>
              <a:t>扫码获取技能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0" y="448056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999999"/>
                </a:solidFill>
                <a:latin typeface="Microsoft YaHei"/>
              </a:defRPr>
            </a:pPr>
            <a:r>
              <a:t>GitHub: Sloth-GrowthDigital-Eido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